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7" r:id="rId6"/>
    <p:sldId id="258" r:id="rId7"/>
    <p:sldId id="279" r:id="rId8"/>
    <p:sldId id="280" r:id="rId9"/>
    <p:sldId id="262" r:id="rId10"/>
    <p:sldId id="282" r:id="rId11"/>
    <p:sldId id="276" r:id="rId12"/>
    <p:sldId id="277" r:id="rId13"/>
    <p:sldId id="278" r:id="rId14"/>
    <p:sldId id="281" r:id="rId15"/>
    <p:sldId id="283" r:id="rId16"/>
    <p:sldId id="274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14" autoAdjust="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10/03/2021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10/03/2021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897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603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564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56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50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612000" tIns="0" rtlCol="0" anchor="ctr"/>
          <a:lstStyle>
            <a:lvl1pPr marL="0" indent="0" algn="l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000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rtlCol="0" anchor="ctr"/>
          <a:lstStyle>
            <a:lvl1pPr algn="l">
              <a:defRPr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Lis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Obrigado 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Telefone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75689F-8B6B-4484-8064-90B4D8FB7C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7343" y="2731933"/>
            <a:ext cx="6903253" cy="3350673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576000" tIns="1872000" rIns="576000" rtlCol="0"/>
          <a:lstStyle>
            <a:lvl1pPr marL="0" indent="0">
              <a:lnSpc>
                <a:spcPts val="2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 dirty="0"/>
              <a:t>Descreva sua Grande Ideia</a:t>
            </a: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C57B9832-0120-4094-8C27-082E3533C5D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012000" cy="6858000"/>
          </a:xfrm>
          <a:custGeom>
            <a:avLst/>
            <a:gdLst>
              <a:gd name="connsiteX0" fmla="*/ 0 w 12012000"/>
              <a:gd name="connsiteY0" fmla="*/ 0 h 6858000"/>
              <a:gd name="connsiteX1" fmla="*/ 8592000 w 12012000"/>
              <a:gd name="connsiteY1" fmla="*/ 0 h 6858000"/>
              <a:gd name="connsiteX2" fmla="*/ 8592000 w 12012000"/>
              <a:gd name="connsiteY2" fmla="*/ 180000 h 6858000"/>
              <a:gd name="connsiteX3" fmla="*/ 12012000 w 12012000"/>
              <a:gd name="connsiteY3" fmla="*/ 180000 h 6858000"/>
              <a:gd name="connsiteX4" fmla="*/ 12012000 w 12012000"/>
              <a:gd name="connsiteY4" fmla="*/ 6678000 h 6858000"/>
              <a:gd name="connsiteX5" fmla="*/ 8592000 w 12012000"/>
              <a:gd name="connsiteY5" fmla="*/ 6678000 h 6858000"/>
              <a:gd name="connsiteX6" fmla="*/ 8592000 w 12012000"/>
              <a:gd name="connsiteY6" fmla="*/ 6858000 h 6858000"/>
              <a:gd name="connsiteX7" fmla="*/ 0 w 1201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12000" h="6858000">
                <a:moveTo>
                  <a:pt x="0" y="0"/>
                </a:moveTo>
                <a:lnTo>
                  <a:pt x="8592000" y="0"/>
                </a:lnTo>
                <a:lnTo>
                  <a:pt x="8592000" y="180000"/>
                </a:lnTo>
                <a:lnTo>
                  <a:pt x="12012000" y="180000"/>
                </a:lnTo>
                <a:lnTo>
                  <a:pt x="12012000" y="6678000"/>
                </a:lnTo>
                <a:lnTo>
                  <a:pt x="8592000" y="667800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lIns="0" tIns="0" rIns="612000" rtlCol="0" anchor="ctr">
            <a:noAutofit/>
          </a:bodyPr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83999" y="6262080"/>
            <a:ext cx="6190934" cy="360000"/>
          </a:xfr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2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AF90A48-1BFB-4A19-9A1C-2851879F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78" y="3096087"/>
            <a:ext cx="5455750" cy="1008000"/>
          </a:xfrm>
        </p:spPr>
        <p:txBody>
          <a:bodyPr rtlCol="0"/>
          <a:lstStyle>
            <a:lvl1pPr>
              <a:defRPr sz="4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C9E79024-4B2E-43B0-8607-196181AB731F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659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X Número e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F266E5-40A6-4643-B9AC-B38F272563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CB790CB-E4F5-4B61-A03E-1CA0C32E3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4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2" name="Espaço Reservado para Texto 4">
            <a:extLst>
              <a:ext uri="{FF2B5EF4-FFF2-40B4-BE49-F238E27FC236}">
                <a16:creationId xmlns:a16="http://schemas.microsoft.com/office/drawing/2014/main" id="{B570684C-B743-402E-8778-A65199577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10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FCEC7149-9A00-4CA4-B800-1BFD6EBEB8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972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4" name="Espaço Reservado para Texto 4">
            <a:extLst>
              <a:ext uri="{FF2B5EF4-FFF2-40B4-BE49-F238E27FC236}">
                <a16:creationId xmlns:a16="http://schemas.microsoft.com/office/drawing/2014/main" id="{0374F0E2-36BA-43B5-8799-77AA3367DF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69707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BA12174-6A24-4E61-8D58-B3B42C31BE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96056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4">
            <a:extLst>
              <a:ext uri="{FF2B5EF4-FFF2-40B4-BE49-F238E27FC236}">
                <a16:creationId xmlns:a16="http://schemas.microsoft.com/office/drawing/2014/main" id="{D3A67B21-0E8B-4922-94F9-20492309C4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44613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D801C20C-82D2-465E-8D45-DF1A57E045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0855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4">
            <a:extLst>
              <a:ext uri="{FF2B5EF4-FFF2-40B4-BE49-F238E27FC236}">
                <a16:creationId xmlns:a16="http://schemas.microsoft.com/office/drawing/2014/main" id="{62BAD45E-2039-4F8D-9CFC-42BFA3756A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31412" y="3079573"/>
            <a:ext cx="1652587" cy="435600"/>
          </a:xfrm>
          <a:solidFill>
            <a:schemeClr val="tx2">
              <a:alpha val="70000"/>
            </a:schemeClr>
          </a:solidFill>
        </p:spPr>
        <p:txBody>
          <a:bodyPr rtlCol="0" anchor="ctr"/>
          <a:lstStyle>
            <a:lvl1pPr marL="0" indent="0" algn="ctr">
              <a:buNone/>
              <a:defRPr sz="2400" b="1" cap="all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#NÚMERO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64A78879-6338-4F3B-864E-8FF4E08C006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57654" y="3799847"/>
            <a:ext cx="1999889" cy="846137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80118439-B306-4F20-9200-1C429EADC7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1000" y="5271502"/>
            <a:ext cx="1990001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0" rtlCol="0" anchor="ctr"/>
          <a:lstStyle>
            <a:lvl1pPr marL="0" indent="0" algn="ctr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Resultado</a:t>
            </a:r>
          </a:p>
        </p:txBody>
      </p:sp>
      <p:sp>
        <p:nvSpPr>
          <p:cNvPr id="26" name="Espaço Reservado para Imagem 25">
            <a:extLst>
              <a:ext uri="{FF2B5EF4-FFF2-40B4-BE49-F238E27FC236}">
                <a16:creationId xmlns:a16="http://schemas.microsoft.com/office/drawing/2014/main" id="{99B7E7F2-DF6B-4441-B0B1-7E87E29BA3A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985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7" name="Espaço Reservado para Imagem 25">
            <a:extLst>
              <a:ext uri="{FF2B5EF4-FFF2-40B4-BE49-F238E27FC236}">
                <a16:creationId xmlns:a16="http://schemas.microsoft.com/office/drawing/2014/main" id="{ED41522A-FBAF-4E5D-B592-F13855964E8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853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8" name="Espaço Reservado para Imagem 25">
            <a:extLst>
              <a:ext uri="{FF2B5EF4-FFF2-40B4-BE49-F238E27FC236}">
                <a16:creationId xmlns:a16="http://schemas.microsoft.com/office/drawing/2014/main" id="{AA51069C-E1DC-44A0-A6A0-2A4AB0DD4D7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684044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42F6437E-5478-451F-9BE3-E8160EA4351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58950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25127DFD-53A7-41A8-B591-AEEC1203802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45749" y="2217585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</p:spTree>
    <p:extLst>
      <p:ext uri="{BB962C8B-B14F-4D97-AF65-F5344CB8AC3E}">
        <p14:creationId xmlns:p14="http://schemas.microsoft.com/office/powerpoint/2010/main" val="389258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 40 Divisã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6F76D43D-0DDD-4BAD-8213-BDBF75C3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6118" y="4338116"/>
            <a:ext cx="10839764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A6D3ACF3-E1F5-4332-9836-C8E6C46591B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43438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DF8FE7-66F4-4586-B49B-61E115ED2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B5B890-F885-418C-9812-59970CAC6B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521507-88DE-417D-8076-D9152E1E14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FC7DDD-6F93-45F8-AFD6-95AA051FE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D1CD6042-5DF4-4624-BC32-25F68745304A}"/>
              </a:ext>
            </a:extLst>
          </p:cNvPr>
          <p:cNvSpPr/>
          <p:nvPr userDrawn="1"/>
        </p:nvSpPr>
        <p:spPr>
          <a:xfrm rot="5400000">
            <a:off x="8220300" y="371700"/>
            <a:ext cx="4343400" cy="3600000"/>
          </a:xfrm>
          <a:custGeom>
            <a:avLst/>
            <a:gdLst>
              <a:gd name="connsiteX0" fmla="*/ 0 w 4343400"/>
              <a:gd name="connsiteY0" fmla="*/ 3600000 h 3600000"/>
              <a:gd name="connsiteX1" fmla="*/ 0 w 4343400"/>
              <a:gd name="connsiteY1" fmla="*/ 0 h 3600000"/>
              <a:gd name="connsiteX2" fmla="*/ 180000 w 4343400"/>
              <a:gd name="connsiteY2" fmla="*/ 0 h 3600000"/>
              <a:gd name="connsiteX3" fmla="*/ 4343400 w 4343400"/>
              <a:gd name="connsiteY3" fmla="*/ 0 h 3600000"/>
              <a:gd name="connsiteX4" fmla="*/ 4343400 w 4343400"/>
              <a:gd name="connsiteY4" fmla="*/ 180000 h 3600000"/>
              <a:gd name="connsiteX5" fmla="*/ 180000 w 4343400"/>
              <a:gd name="connsiteY5" fmla="*/ 180000 h 3600000"/>
              <a:gd name="connsiteX6" fmla="*/ 180000 w 43434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4343400" y="0"/>
                </a:lnTo>
                <a:lnTo>
                  <a:pt x="43434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6294759C-286C-4281-B194-581C766EEF28}"/>
              </a:ext>
            </a:extLst>
          </p:cNvPr>
          <p:cNvSpPr/>
          <p:nvPr userDrawn="1"/>
        </p:nvSpPr>
        <p:spPr>
          <a:xfrm rot="5400000">
            <a:off x="9134700" y="3800700"/>
            <a:ext cx="2514600" cy="3600000"/>
          </a:xfrm>
          <a:custGeom>
            <a:avLst/>
            <a:gdLst>
              <a:gd name="connsiteX0" fmla="*/ 0 w 2514600"/>
              <a:gd name="connsiteY0" fmla="*/ 180000 h 3600000"/>
              <a:gd name="connsiteX1" fmla="*/ 0 w 2514600"/>
              <a:gd name="connsiteY1" fmla="*/ 0 h 3600000"/>
              <a:gd name="connsiteX2" fmla="*/ 2334600 w 2514600"/>
              <a:gd name="connsiteY2" fmla="*/ 0 h 3600000"/>
              <a:gd name="connsiteX3" fmla="*/ 2514600 w 2514600"/>
              <a:gd name="connsiteY3" fmla="*/ 0 h 3600000"/>
              <a:gd name="connsiteX4" fmla="*/ 2514600 w 2514600"/>
              <a:gd name="connsiteY4" fmla="*/ 180000 h 3600000"/>
              <a:gd name="connsiteX5" fmla="*/ 2514600 w 2514600"/>
              <a:gd name="connsiteY5" fmla="*/ 3600000 h 3600000"/>
              <a:gd name="connsiteX6" fmla="*/ 2334600 w 2514600"/>
              <a:gd name="connsiteY6" fmla="*/ 3600000 h 3600000"/>
              <a:gd name="connsiteX7" fmla="*/ 2334600 w 25146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4600" h="3600000">
                <a:moveTo>
                  <a:pt x="0" y="180000"/>
                </a:moveTo>
                <a:lnTo>
                  <a:pt x="0" y="0"/>
                </a:lnTo>
                <a:lnTo>
                  <a:pt x="2334600" y="0"/>
                </a:lnTo>
                <a:lnTo>
                  <a:pt x="2514600" y="0"/>
                </a:lnTo>
                <a:lnTo>
                  <a:pt x="2514600" y="180000"/>
                </a:lnTo>
                <a:lnTo>
                  <a:pt x="2514600" y="3600000"/>
                </a:lnTo>
                <a:lnTo>
                  <a:pt x="2334600" y="3600000"/>
                </a:lnTo>
                <a:lnTo>
                  <a:pt x="23346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78943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Foto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767CE6DD-011B-4E2D-9E8A-EFF414E39EE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76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5"/>
            <a:ext cx="7560000" cy="360000"/>
          </a:xfrm>
        </p:spPr>
        <p:txBody>
          <a:bodyPr rtlCol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6E75A4B-2655-4B0E-8D3B-0068F57D3D9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0A18EF7D-14D0-4362-B8BD-722D3D54D4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4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25625"/>
            <a:ext cx="10800000" cy="432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45BE21-FA72-48F5-9A53-134902BF6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0F79B29-5421-49A7-A511-D916B66A8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  <a:solidFill>
            <a:schemeClr val="accent1"/>
          </a:solidFill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fld id="{EECC7194-A4D0-457B-9D3E-53681723AFF7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50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 typeface="Arial" panose="020B060402020202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2"/>
        </a:buClr>
        <a:buFontTx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80000"/>
        <a:buFont typeface="Courier New" panose="02070309020205020404" pitchFamily="49" charset="0"/>
        <a:buChar char="o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9060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B8D8E648-93B0-47FF-A306-492EFF7FC4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110000"/>
              </a:lnSpc>
            </a:pPr>
            <a:r>
              <a:rPr lang="pt-BR" dirty="0"/>
              <a:t>SUA saúde</a:t>
            </a:r>
            <a:br>
              <a:rPr lang="pt-BR" dirty="0"/>
            </a:br>
            <a:r>
              <a:rPr lang="pt-BR" dirty="0"/>
              <a:t>Solução do OFFICE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4857D70-F12B-4E1B-99F8-92DAD4349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8" y="4276447"/>
            <a:ext cx="4619441" cy="620016"/>
          </a:xfrm>
          <a:gradFill>
            <a:gsLst>
              <a:gs pos="800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/>
            <a:r>
              <a:rPr lang="pt-BR" dirty="0"/>
              <a:t>Oportunidade do investidor</a:t>
            </a:r>
          </a:p>
        </p:txBody>
      </p:sp>
      <p:sp>
        <p:nvSpPr>
          <p:cNvPr id="5" name="objeto 7" descr="Retângulo bege">
            <a:extLst>
              <a:ext uri="{FF2B5EF4-FFF2-40B4-BE49-F238E27FC236}">
                <a16:creationId xmlns:a16="http://schemas.microsoft.com/office/drawing/2014/main" id="{C85C272F-FCB2-478D-9E03-EC734D1AB6C0}"/>
              </a:ext>
            </a:extLst>
          </p:cNvPr>
          <p:cNvSpPr/>
          <p:nvPr/>
        </p:nvSpPr>
        <p:spPr bwMode="white">
          <a:xfrm>
            <a:off x="3687084" y="3441536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A136CB0-4ED9-43FA-81D5-6D322579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023" y="4896463"/>
            <a:ext cx="3817719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F3295327-19D7-4D0C-B7FB-6077914B270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5591D48-0C71-4B46-A493-E09C8ABF9B6A}"/>
              </a:ext>
            </a:extLst>
          </p:cNvPr>
          <p:cNvSpPr txBox="1"/>
          <p:nvPr/>
        </p:nvSpPr>
        <p:spPr>
          <a:xfrm>
            <a:off x="551925" y="4008980"/>
            <a:ext cx="57048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Sprint 1 – </a:t>
            </a:r>
          </a:p>
          <a:p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Sensores e medicamentos </a:t>
            </a:r>
          </a:p>
          <a:p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termolábeis</a:t>
            </a:r>
          </a:p>
        </p:txBody>
      </p:sp>
    </p:spTree>
    <p:extLst>
      <p:ext uri="{BB962C8B-B14F-4D97-AF65-F5344CB8AC3E}">
        <p14:creationId xmlns:p14="http://schemas.microsoft.com/office/powerpoint/2010/main" val="8505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746CE37-5784-46EA-86B9-4DFF2DC38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pt-BR" noProof="0" smtClean="0"/>
              <a:pPr rtl="0"/>
              <a:t>10</a:t>
            </a:fld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C9D4AAD-82CE-41CD-8ABF-9970D9172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818A7E-1176-4492-96A2-7C8F18C1F256}"/>
              </a:ext>
            </a:extLst>
          </p:cNvPr>
          <p:cNvSpPr txBox="1"/>
          <p:nvPr/>
        </p:nvSpPr>
        <p:spPr>
          <a:xfrm>
            <a:off x="361507" y="457200"/>
            <a:ext cx="8835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Diagrama do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A9301D-AFC9-4B65-AF18-58F154DFA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697" y="1296071"/>
            <a:ext cx="7264605" cy="53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2647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713BECD-EC9A-4CA8-974E-0038BCE8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Desenho de solução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C50146C-883C-4A2A-8C4A-7CD593C26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27" y="1580028"/>
            <a:ext cx="8943191" cy="50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18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AAF39051-1049-4508-8373-6A289966A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1399" y="2238573"/>
            <a:ext cx="10629202" cy="119042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6153C2F8-06CE-4635-B9C7-EB45A2794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6857999"/>
          </a:xfrm>
          <a:solidFill>
            <a:schemeClr val="tx2">
              <a:alpha val="76000"/>
            </a:schemeClr>
          </a:solidFill>
        </p:spPr>
        <p:txBody>
          <a:bodyPr/>
          <a:lstStyle/>
          <a:p>
            <a:br>
              <a:rPr lang="pt-BR" dirty="0"/>
            </a:br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4769541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5C84B00A-2062-4E70-8AD4-A114464A6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584" y="2238573"/>
            <a:ext cx="10629202" cy="2291045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9EEC6C-3C57-4B01-80D3-53DFDB5F7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03794" y="3005055"/>
            <a:ext cx="2034138" cy="360445"/>
          </a:xfrm>
        </p:spPr>
        <p:txBody>
          <a:bodyPr rtlCol="0"/>
          <a:lstStyle/>
          <a:p>
            <a:pPr rtl="0"/>
            <a:r>
              <a:rPr lang="pt-BR" noProof="1"/>
              <a:t>Carolina Costa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2FD735F-3532-48E3-982E-20E3B7CD4E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78931" y="3005055"/>
            <a:ext cx="2034138" cy="360445"/>
          </a:xfrm>
        </p:spPr>
        <p:txBody>
          <a:bodyPr rtlCol="0"/>
          <a:lstStyle/>
          <a:p>
            <a:pPr rtl="0"/>
            <a:r>
              <a:rPr lang="pt-BR" noProof="1"/>
              <a:t>Dener Cardozo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4044465-8F5D-4E03-90E0-7A3034CF8A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28931" y="3005055"/>
            <a:ext cx="2034138" cy="360445"/>
          </a:xfrm>
        </p:spPr>
        <p:txBody>
          <a:bodyPr rtlCol="0"/>
          <a:lstStyle/>
          <a:p>
            <a:pPr rtl="0"/>
            <a:r>
              <a:rPr lang="pt-BR" noProof="1"/>
              <a:t>Matheus Vieck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756F0BBC-32F1-4620-B380-877B895D834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85078" y="5334150"/>
            <a:ext cx="2034138" cy="360445"/>
          </a:xfrm>
        </p:spPr>
        <p:txBody>
          <a:bodyPr rtlCol="0"/>
          <a:lstStyle/>
          <a:p>
            <a:pPr rtl="0"/>
            <a:r>
              <a:rPr lang="pt-BR" noProof="1"/>
              <a:t>Gustavo Caxilé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A12FCC6-43B7-4221-A65B-003F82F881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646" y="5334150"/>
            <a:ext cx="2034138" cy="360445"/>
          </a:xfrm>
        </p:spPr>
        <p:txBody>
          <a:bodyPr rtlCol="0"/>
          <a:lstStyle/>
          <a:p>
            <a:pPr rtl="0"/>
            <a:r>
              <a:rPr lang="pt-BR" noProof="1"/>
              <a:t>Rafaella Kimberlly</a:t>
            </a:r>
          </a:p>
        </p:txBody>
      </p:sp>
      <p:sp>
        <p:nvSpPr>
          <p:cNvPr id="21" name="Título 20">
            <a:extLst>
              <a:ext uri="{FF2B5EF4-FFF2-40B4-BE49-F238E27FC236}">
                <a16:creationId xmlns:a16="http://schemas.microsoft.com/office/drawing/2014/main" id="{BC5F3A4A-2857-4A67-818B-E62AB212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 EQUIPE   termo </a:t>
            </a: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objeto 7" descr="Retângulo bege">
            <a:extLst>
              <a:ext uri="{FF2B5EF4-FFF2-40B4-BE49-F238E27FC236}">
                <a16:creationId xmlns:a16="http://schemas.microsoft.com/office/drawing/2014/main" id="{FEEE4553-844E-49F9-8166-2F2E938E3677}"/>
              </a:ext>
            </a:extLst>
          </p:cNvPr>
          <p:cNvSpPr/>
          <p:nvPr/>
        </p:nvSpPr>
        <p:spPr bwMode="white">
          <a:xfrm>
            <a:off x="722099" y="1231348"/>
            <a:ext cx="6516092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A951CEE-7CE6-4A91-B2A1-B443273C6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94339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B085FEF7-45BC-4B49-8329-097F2347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5CCC7563-285F-46AC-90A3-8D8D6F49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75623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23D892D7-D87B-407B-85EF-921DF3E19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8191" y="4170990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91E4C46E-2FA2-4AD2-A502-41A01ADDB2A8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8540" y="1533234"/>
            <a:ext cx="1586059" cy="1437527"/>
          </a:xfrm>
        </p:spPr>
      </p:pic>
      <p:pic>
        <p:nvPicPr>
          <p:cNvPr id="28" name="Espaço Reservado para Imagem 27">
            <a:extLst>
              <a:ext uri="{FF2B5EF4-FFF2-40B4-BE49-F238E27FC236}">
                <a16:creationId xmlns:a16="http://schemas.microsoft.com/office/drawing/2014/main" id="{D29F7366-7712-40D7-B0B2-4BFB6A0405BA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3910" y="1541065"/>
            <a:ext cx="1238614" cy="1389390"/>
          </a:xfrm>
        </p:spPr>
      </p:pic>
      <p:pic>
        <p:nvPicPr>
          <p:cNvPr id="30" name="Espaço Reservado para Imagem 29">
            <a:extLst>
              <a:ext uri="{FF2B5EF4-FFF2-40B4-BE49-F238E27FC236}">
                <a16:creationId xmlns:a16="http://schemas.microsoft.com/office/drawing/2014/main" id="{A7D5C83D-B532-46D5-82D2-B60B024AED80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3807" y="3748402"/>
            <a:ext cx="1912408" cy="1514410"/>
          </a:xfrm>
        </p:spPr>
      </p:pic>
      <p:pic>
        <p:nvPicPr>
          <p:cNvPr id="32" name="Espaço Reservado para Imagem 31">
            <a:extLst>
              <a:ext uri="{FF2B5EF4-FFF2-40B4-BE49-F238E27FC236}">
                <a16:creationId xmlns:a16="http://schemas.microsoft.com/office/drawing/2014/main" id="{5B965307-D6AD-472A-9755-6FEE7956F63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184468" y="3592708"/>
            <a:ext cx="1504708" cy="1699379"/>
          </a:xfr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01A47850-696A-4153-953F-D3D2FB5C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69476" y="1841895"/>
            <a:ext cx="1453048" cy="820207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26" name="Espaço Reservado para Imagem 25">
            <a:extLst>
              <a:ext uri="{FF2B5EF4-FFF2-40B4-BE49-F238E27FC236}">
                <a16:creationId xmlns:a16="http://schemas.microsoft.com/office/drawing/2014/main" id="{BAC2E32D-D8C5-439B-A150-5D05F5743F7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81"/>
          <a:stretch/>
        </p:blipFill>
        <p:spPr>
          <a:xfrm>
            <a:off x="5497935" y="1516638"/>
            <a:ext cx="1278204" cy="1443870"/>
          </a:xfrm>
        </p:spPr>
      </p:pic>
    </p:spTree>
    <p:extLst>
      <p:ext uri="{BB962C8B-B14F-4D97-AF65-F5344CB8AC3E}">
        <p14:creationId xmlns:p14="http://schemas.microsoft.com/office/powerpoint/2010/main" val="78640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  <p:bldP spid="8" grpId="0" build="p" animBg="1"/>
      <p:bldP spid="13" grpId="0" build="p" animBg="1"/>
      <p:bldP spid="1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ço Reservado para Imagem 27">
            <a:extLst>
              <a:ext uri="{FF2B5EF4-FFF2-40B4-BE49-F238E27FC236}">
                <a16:creationId xmlns:a16="http://schemas.microsoft.com/office/drawing/2014/main" id="{86D7D4AC-BE7B-45B9-AF4A-E2AF1B6C796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012000" cy="6858000"/>
          </a:xfr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DD509E5E-F68C-4F2B-8EC7-43259586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0"/>
            <a:ext cx="6058185" cy="68580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F7E39F-041F-4A45-A1CF-F8C269887D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7343" y="2731934"/>
            <a:ext cx="6903253" cy="317215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/>
          <a:p>
            <a:pPr rtl="0"/>
            <a:r>
              <a:rPr lang="pt-BR" sz="1400" dirty="0">
                <a:latin typeface="Bahnschrift SemiBold" panose="020B0502040204020203" pitchFamily="34" charset="0"/>
              </a:rPr>
              <a:t>Dentro do local de fornecimento dos medicamentos termolábeis a necessidade de monitoramento e controle sendo eles: controle de estoque, umidade, temperatura e distribuição. Assim foi visto a necessidade de sensores que possam fiscalizar e garantir a qualidade dos medicamentos e sua eficácia.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9BE4A06-2673-41EF-AF84-96B0EDEC0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207" y="3129954"/>
            <a:ext cx="4585966" cy="1008000"/>
          </a:xfrm>
        </p:spPr>
        <p:txBody>
          <a:bodyPr rtlCol="0"/>
          <a:lstStyle/>
          <a:p>
            <a:pPr rt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NOSSA GRANDE </a:t>
            </a:r>
            <a:b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IDEIA</a:t>
            </a:r>
          </a:p>
        </p:txBody>
      </p:sp>
      <p:sp>
        <p:nvSpPr>
          <p:cNvPr id="9" name="objeto 7" descr="Retângulo bege">
            <a:extLst>
              <a:ext uri="{FF2B5EF4-FFF2-40B4-BE49-F238E27FC236}">
                <a16:creationId xmlns:a16="http://schemas.microsoft.com/office/drawing/2014/main" id="{400AB11A-4D5E-4CDE-BB60-C8578F59C3E0}"/>
              </a:ext>
            </a:extLst>
          </p:cNvPr>
          <p:cNvSpPr/>
          <p:nvPr/>
        </p:nvSpPr>
        <p:spPr bwMode="white">
          <a:xfrm>
            <a:off x="1793360" y="4332687"/>
            <a:ext cx="536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grpSp>
        <p:nvGrpSpPr>
          <p:cNvPr id="36" name="Grupo 35" descr="Ícone de Lâmpada">
            <a:extLst>
              <a:ext uri="{FF2B5EF4-FFF2-40B4-BE49-F238E27FC236}">
                <a16:creationId xmlns:a16="http://schemas.microsoft.com/office/drawing/2014/main" id="{840CA54E-FBB9-4848-A45D-E086AA4A5012}"/>
              </a:ext>
            </a:extLst>
          </p:cNvPr>
          <p:cNvGrpSpPr>
            <a:grpSpLocks noChangeAspect="1"/>
          </p:cNvGrpSpPr>
          <p:nvPr/>
        </p:nvGrpSpPr>
        <p:grpSpPr>
          <a:xfrm>
            <a:off x="1985345" y="3363146"/>
            <a:ext cx="362015" cy="584795"/>
            <a:chOff x="1684741" y="3186732"/>
            <a:chExt cx="530027" cy="856197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B8ABB65B-B8A5-4C0E-BE4C-E88A7BB3E8A2}"/>
                </a:ext>
              </a:extLst>
            </p:cNvPr>
            <p:cNvSpPr/>
            <p:nvPr/>
          </p:nvSpPr>
          <p:spPr>
            <a:xfrm>
              <a:off x="1817248" y="3777916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71DD07A-CE80-41D5-AEEB-65192AD34639}"/>
                </a:ext>
              </a:extLst>
            </p:cNvPr>
            <p:cNvSpPr/>
            <p:nvPr/>
          </p:nvSpPr>
          <p:spPr>
            <a:xfrm>
              <a:off x="1817248" y="3879844"/>
              <a:ext cx="265013" cy="61157"/>
            </a:xfrm>
            <a:custGeom>
              <a:avLst/>
              <a:gdLst>
                <a:gd name="connsiteX0" fmla="*/ 30578 w 265013"/>
                <a:gd name="connsiteY0" fmla="*/ 0 h 61156"/>
                <a:gd name="connsiteX1" fmla="*/ 234435 w 265013"/>
                <a:gd name="connsiteY1" fmla="*/ 0 h 61156"/>
                <a:gd name="connsiteX2" fmla="*/ 265013 w 265013"/>
                <a:gd name="connsiteY2" fmla="*/ 30578 h 61156"/>
                <a:gd name="connsiteX3" fmla="*/ 234435 w 265013"/>
                <a:gd name="connsiteY3" fmla="*/ 61157 h 61156"/>
                <a:gd name="connsiteX4" fmla="*/ 30578 w 265013"/>
                <a:gd name="connsiteY4" fmla="*/ 61157 h 61156"/>
                <a:gd name="connsiteX5" fmla="*/ 0 w 265013"/>
                <a:gd name="connsiteY5" fmla="*/ 30578 h 61156"/>
                <a:gd name="connsiteX6" fmla="*/ 30578 w 265013"/>
                <a:gd name="connsiteY6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013" h="61156">
                  <a:moveTo>
                    <a:pt x="30578" y="0"/>
                  </a:moveTo>
                  <a:lnTo>
                    <a:pt x="234435" y="0"/>
                  </a:lnTo>
                  <a:cubicBezTo>
                    <a:pt x="251763" y="0"/>
                    <a:pt x="265013" y="13251"/>
                    <a:pt x="265013" y="30578"/>
                  </a:cubicBezTo>
                  <a:cubicBezTo>
                    <a:pt x="265013" y="47906"/>
                    <a:pt x="251763" y="61157"/>
                    <a:pt x="234435" y="61157"/>
                  </a:cubicBezTo>
                  <a:lnTo>
                    <a:pt x="30578" y="61157"/>
                  </a:lnTo>
                  <a:cubicBezTo>
                    <a:pt x="13251" y="61157"/>
                    <a:pt x="0" y="47906"/>
                    <a:pt x="0" y="30578"/>
                  </a:cubicBezTo>
                  <a:cubicBezTo>
                    <a:pt x="0" y="13251"/>
                    <a:pt x="13251" y="0"/>
                    <a:pt x="30578" y="0"/>
                  </a:cubicBez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0522D638-DE3D-438D-8C73-954C32D8CB63}"/>
                </a:ext>
              </a:extLst>
            </p:cNvPr>
            <p:cNvSpPr/>
            <p:nvPr/>
          </p:nvSpPr>
          <p:spPr>
            <a:xfrm>
              <a:off x="1883501" y="3981772"/>
              <a:ext cx="132507" cy="61157"/>
            </a:xfrm>
            <a:custGeom>
              <a:avLst/>
              <a:gdLst>
                <a:gd name="connsiteX0" fmla="*/ 0 w 132506"/>
                <a:gd name="connsiteY0" fmla="*/ 0 h 61156"/>
                <a:gd name="connsiteX1" fmla="*/ 66253 w 132506"/>
                <a:gd name="connsiteY1" fmla="*/ 61157 h 61156"/>
                <a:gd name="connsiteX2" fmla="*/ 132507 w 132506"/>
                <a:gd name="connsiteY2" fmla="*/ 0 h 61156"/>
                <a:gd name="connsiteX3" fmla="*/ 0 w 132506"/>
                <a:gd name="connsiteY3" fmla="*/ 0 h 6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06" h="61156">
                  <a:moveTo>
                    <a:pt x="0" y="0"/>
                  </a:moveTo>
                  <a:cubicBezTo>
                    <a:pt x="3058" y="34656"/>
                    <a:pt x="31598" y="61157"/>
                    <a:pt x="66253" y="61157"/>
                  </a:cubicBezTo>
                  <a:cubicBezTo>
                    <a:pt x="100909" y="61157"/>
                    <a:pt x="129449" y="34656"/>
                    <a:pt x="1325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01AB190E-B14D-440E-9910-B22D8C998B54}"/>
                </a:ext>
              </a:extLst>
            </p:cNvPr>
            <p:cNvSpPr/>
            <p:nvPr/>
          </p:nvSpPr>
          <p:spPr>
            <a:xfrm>
              <a:off x="1684741" y="3186732"/>
              <a:ext cx="530027" cy="550412"/>
            </a:xfrm>
            <a:custGeom>
              <a:avLst/>
              <a:gdLst>
                <a:gd name="connsiteX0" fmla="*/ 265013 w 530026"/>
                <a:gd name="connsiteY0" fmla="*/ 0 h 550412"/>
                <a:gd name="connsiteX1" fmla="*/ 265013 w 530026"/>
                <a:gd name="connsiteY1" fmla="*/ 0 h 550412"/>
                <a:gd name="connsiteX2" fmla="*/ 265013 w 530026"/>
                <a:gd name="connsiteY2" fmla="*/ 0 h 550412"/>
                <a:gd name="connsiteX3" fmla="*/ 0 w 530026"/>
                <a:gd name="connsiteY3" fmla="*/ 261956 h 550412"/>
                <a:gd name="connsiteX4" fmla="*/ 0 w 530026"/>
                <a:gd name="connsiteY4" fmla="*/ 271129 h 550412"/>
                <a:gd name="connsiteX5" fmla="*/ 18347 w 530026"/>
                <a:gd name="connsiteY5" fmla="*/ 362864 h 550412"/>
                <a:gd name="connsiteX6" fmla="*/ 64215 w 530026"/>
                <a:gd name="connsiteY6" fmla="*/ 438291 h 550412"/>
                <a:gd name="connsiteX7" fmla="*/ 126391 w 530026"/>
                <a:gd name="connsiteY7" fmla="*/ 539200 h 550412"/>
                <a:gd name="connsiteX8" fmla="*/ 144738 w 530026"/>
                <a:gd name="connsiteY8" fmla="*/ 550412 h 550412"/>
                <a:gd name="connsiteX9" fmla="*/ 385289 w 530026"/>
                <a:gd name="connsiteY9" fmla="*/ 550412 h 550412"/>
                <a:gd name="connsiteX10" fmla="*/ 403636 w 530026"/>
                <a:gd name="connsiteY10" fmla="*/ 539200 h 550412"/>
                <a:gd name="connsiteX11" fmla="*/ 465812 w 530026"/>
                <a:gd name="connsiteY11" fmla="*/ 438291 h 550412"/>
                <a:gd name="connsiteX12" fmla="*/ 511680 w 530026"/>
                <a:gd name="connsiteY12" fmla="*/ 362864 h 550412"/>
                <a:gd name="connsiteX13" fmla="*/ 530027 w 530026"/>
                <a:gd name="connsiteY13" fmla="*/ 271129 h 550412"/>
                <a:gd name="connsiteX14" fmla="*/ 530027 w 530026"/>
                <a:gd name="connsiteY14" fmla="*/ 261956 h 550412"/>
                <a:gd name="connsiteX15" fmla="*/ 265013 w 530026"/>
                <a:gd name="connsiteY15" fmla="*/ 0 h 550412"/>
                <a:gd name="connsiteX16" fmla="*/ 468870 w 530026"/>
                <a:gd name="connsiteY16" fmla="*/ 270110 h 550412"/>
                <a:gd name="connsiteX17" fmla="*/ 454600 w 530026"/>
                <a:gd name="connsiteY17" fmla="*/ 341460 h 550412"/>
                <a:gd name="connsiteX18" fmla="*/ 419944 w 530026"/>
                <a:gd name="connsiteY18" fmla="*/ 397520 h 550412"/>
                <a:gd name="connsiteX19" fmla="*/ 360826 w 530026"/>
                <a:gd name="connsiteY19" fmla="*/ 489256 h 550412"/>
                <a:gd name="connsiteX20" fmla="*/ 265013 w 530026"/>
                <a:gd name="connsiteY20" fmla="*/ 489256 h 550412"/>
                <a:gd name="connsiteX21" fmla="*/ 170220 w 530026"/>
                <a:gd name="connsiteY21" fmla="*/ 489256 h 550412"/>
                <a:gd name="connsiteX22" fmla="*/ 111102 w 530026"/>
                <a:gd name="connsiteY22" fmla="*/ 397520 h 550412"/>
                <a:gd name="connsiteX23" fmla="*/ 76446 w 530026"/>
                <a:gd name="connsiteY23" fmla="*/ 341460 h 550412"/>
                <a:gd name="connsiteX24" fmla="*/ 62176 w 530026"/>
                <a:gd name="connsiteY24" fmla="*/ 270110 h 550412"/>
                <a:gd name="connsiteX25" fmla="*/ 62176 w 530026"/>
                <a:gd name="connsiteY25" fmla="*/ 261956 h 550412"/>
                <a:gd name="connsiteX26" fmla="*/ 266033 w 530026"/>
                <a:gd name="connsiteY26" fmla="*/ 60138 h 550412"/>
                <a:gd name="connsiteX27" fmla="*/ 266033 w 530026"/>
                <a:gd name="connsiteY27" fmla="*/ 60138 h 550412"/>
                <a:gd name="connsiteX28" fmla="*/ 266033 w 530026"/>
                <a:gd name="connsiteY28" fmla="*/ 60138 h 550412"/>
                <a:gd name="connsiteX29" fmla="*/ 266033 w 530026"/>
                <a:gd name="connsiteY29" fmla="*/ 60138 h 550412"/>
                <a:gd name="connsiteX30" fmla="*/ 266033 w 530026"/>
                <a:gd name="connsiteY30" fmla="*/ 60138 h 550412"/>
                <a:gd name="connsiteX31" fmla="*/ 266033 w 530026"/>
                <a:gd name="connsiteY31" fmla="*/ 60138 h 550412"/>
                <a:gd name="connsiteX32" fmla="*/ 266033 w 530026"/>
                <a:gd name="connsiteY32" fmla="*/ 60138 h 550412"/>
                <a:gd name="connsiteX33" fmla="*/ 469889 w 530026"/>
                <a:gd name="connsiteY33" fmla="*/ 261956 h 550412"/>
                <a:gd name="connsiteX34" fmla="*/ 469889 w 530026"/>
                <a:gd name="connsiteY34" fmla="*/ 270110 h 5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0026" h="550412">
                  <a:moveTo>
                    <a:pt x="265013" y="0"/>
                  </a:moveTo>
                  <a:cubicBezTo>
                    <a:pt x="265013" y="0"/>
                    <a:pt x="265013" y="0"/>
                    <a:pt x="265013" y="0"/>
                  </a:cubicBezTo>
                  <a:cubicBezTo>
                    <a:pt x="265013" y="0"/>
                    <a:pt x="265013" y="0"/>
                    <a:pt x="265013" y="0"/>
                  </a:cubicBezTo>
                  <a:cubicBezTo>
                    <a:pt x="120275" y="1019"/>
                    <a:pt x="3058" y="117217"/>
                    <a:pt x="0" y="261956"/>
                  </a:cubicBezTo>
                  <a:lnTo>
                    <a:pt x="0" y="271129"/>
                  </a:lnTo>
                  <a:cubicBezTo>
                    <a:pt x="1019" y="302727"/>
                    <a:pt x="7135" y="333305"/>
                    <a:pt x="18347" y="362864"/>
                  </a:cubicBezTo>
                  <a:cubicBezTo>
                    <a:pt x="29559" y="390385"/>
                    <a:pt x="44848" y="415867"/>
                    <a:pt x="64215" y="438291"/>
                  </a:cubicBezTo>
                  <a:cubicBezTo>
                    <a:pt x="88678" y="464793"/>
                    <a:pt x="115179" y="516776"/>
                    <a:pt x="126391" y="539200"/>
                  </a:cubicBezTo>
                  <a:cubicBezTo>
                    <a:pt x="129449" y="546335"/>
                    <a:pt x="136584" y="550412"/>
                    <a:pt x="144738" y="550412"/>
                  </a:cubicBezTo>
                  <a:lnTo>
                    <a:pt x="385289" y="550412"/>
                  </a:lnTo>
                  <a:cubicBezTo>
                    <a:pt x="393443" y="550412"/>
                    <a:pt x="400578" y="546335"/>
                    <a:pt x="403636" y="539200"/>
                  </a:cubicBezTo>
                  <a:cubicBezTo>
                    <a:pt x="414848" y="516776"/>
                    <a:pt x="441349" y="464793"/>
                    <a:pt x="465812" y="438291"/>
                  </a:cubicBezTo>
                  <a:cubicBezTo>
                    <a:pt x="485178" y="415867"/>
                    <a:pt x="501487" y="390385"/>
                    <a:pt x="511680" y="362864"/>
                  </a:cubicBezTo>
                  <a:cubicBezTo>
                    <a:pt x="522892" y="333305"/>
                    <a:pt x="529008" y="302727"/>
                    <a:pt x="530027" y="271129"/>
                  </a:cubicBezTo>
                  <a:lnTo>
                    <a:pt x="530027" y="261956"/>
                  </a:lnTo>
                  <a:cubicBezTo>
                    <a:pt x="526969" y="117217"/>
                    <a:pt x="409752" y="1019"/>
                    <a:pt x="265013" y="0"/>
                  </a:cubicBezTo>
                  <a:close/>
                  <a:moveTo>
                    <a:pt x="468870" y="270110"/>
                  </a:moveTo>
                  <a:cubicBezTo>
                    <a:pt x="467851" y="294573"/>
                    <a:pt x="462754" y="319035"/>
                    <a:pt x="454600" y="341460"/>
                  </a:cubicBezTo>
                  <a:cubicBezTo>
                    <a:pt x="446446" y="361845"/>
                    <a:pt x="435234" y="381212"/>
                    <a:pt x="419944" y="397520"/>
                  </a:cubicBezTo>
                  <a:cubicBezTo>
                    <a:pt x="396501" y="426060"/>
                    <a:pt x="376115" y="456638"/>
                    <a:pt x="360826" y="489256"/>
                  </a:cubicBezTo>
                  <a:lnTo>
                    <a:pt x="265013" y="489256"/>
                  </a:lnTo>
                  <a:lnTo>
                    <a:pt x="170220" y="489256"/>
                  </a:lnTo>
                  <a:cubicBezTo>
                    <a:pt x="153912" y="456638"/>
                    <a:pt x="133526" y="426060"/>
                    <a:pt x="111102" y="397520"/>
                  </a:cubicBezTo>
                  <a:cubicBezTo>
                    <a:pt x="96832" y="381212"/>
                    <a:pt x="84600" y="361845"/>
                    <a:pt x="76446" y="341460"/>
                  </a:cubicBezTo>
                  <a:cubicBezTo>
                    <a:pt x="67273" y="319035"/>
                    <a:pt x="63196" y="294573"/>
                    <a:pt x="62176" y="270110"/>
                  </a:cubicBezTo>
                  <a:lnTo>
                    <a:pt x="62176" y="261956"/>
                  </a:lnTo>
                  <a:cubicBezTo>
                    <a:pt x="64215" y="150854"/>
                    <a:pt x="154931" y="61157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266033" y="60138"/>
                    <a:pt x="266033" y="60138"/>
                    <a:pt x="266033" y="60138"/>
                  </a:cubicBezTo>
                  <a:cubicBezTo>
                    <a:pt x="266033" y="60138"/>
                    <a:pt x="266033" y="60138"/>
                    <a:pt x="266033" y="60138"/>
                  </a:cubicBezTo>
                  <a:lnTo>
                    <a:pt x="266033" y="60138"/>
                  </a:lnTo>
                  <a:lnTo>
                    <a:pt x="266033" y="60138"/>
                  </a:lnTo>
                  <a:cubicBezTo>
                    <a:pt x="377134" y="61157"/>
                    <a:pt x="467851" y="149835"/>
                    <a:pt x="469889" y="261956"/>
                  </a:cubicBezTo>
                  <a:lnTo>
                    <a:pt x="469889" y="270110"/>
                  </a:lnTo>
                  <a:close/>
                </a:path>
              </a:pathLst>
            </a:custGeom>
            <a:solidFill>
              <a:schemeClr val="accent1"/>
            </a:solidFill>
            <a:ln w="101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sp>
        <p:nvSpPr>
          <p:cNvPr id="48" name="Retângulo 47">
            <a:extLst>
              <a:ext uri="{FF2B5EF4-FFF2-40B4-BE49-F238E27FC236}">
                <a16:creationId xmlns:a16="http://schemas.microsoft.com/office/drawing/2014/main" id="{C3FC51DE-D10A-4DE8-A7E3-22FA2E4FC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9877" y="5904087"/>
            <a:ext cx="6058183" cy="4571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CDC0198-E919-4071-9C4B-5B3D19A46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1713143" y="3198674"/>
            <a:ext cx="906419" cy="906419"/>
            <a:chOff x="5482999" y="1607028"/>
            <a:chExt cx="1200866" cy="1200866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67DDF34-4085-4945-A320-585AC8EBAAF2}"/>
                </a:ext>
              </a:extLst>
            </p:cNvPr>
            <p:cNvSpPr/>
            <p:nvPr/>
          </p:nvSpPr>
          <p:spPr>
            <a:xfrm>
              <a:off x="5587207" y="1711236"/>
              <a:ext cx="992451" cy="992451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D521D40-9109-4214-B458-FAB53B1DA80D}"/>
                </a:ext>
              </a:extLst>
            </p:cNvPr>
            <p:cNvSpPr/>
            <p:nvPr/>
          </p:nvSpPr>
          <p:spPr>
            <a:xfrm>
              <a:off x="5482999" y="1607028"/>
              <a:ext cx="1200866" cy="1200866"/>
            </a:xfrm>
            <a:prstGeom prst="rect">
              <a:avLst/>
            </a:prstGeom>
            <a:noFill/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2034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24DE3EE-C79E-4B92-9220-C77F726D08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000" y="2019225"/>
            <a:ext cx="7559675" cy="36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Fabricantes de remédios termolábeis.</a:t>
            </a:r>
          </a:p>
          <a:p>
            <a:r>
              <a:rPr lang="pt-BR" dirty="0"/>
              <a:t>Nosso cliente é aquele que fabrica os remédios, aquele que vende seus medicamentos para os hospitais e clínicas, aquele que será responsabilizado caso o remédio não tenha o efeito necessário.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0D9F0B-B4CD-49C7-9A5A-1E937714F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31754"/>
            <a:ext cx="7560000" cy="370166"/>
          </a:xfrm>
        </p:spPr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que  visamos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01ED0C-7CC0-4F51-8CC0-EAFF1426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204" y="3580098"/>
            <a:ext cx="4536780" cy="30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EA8359-3202-470D-949B-2BF4A413C7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325" y="2575225"/>
            <a:ext cx="7559675" cy="360000"/>
          </a:xfrm>
        </p:spPr>
        <p:txBody>
          <a:bodyPr/>
          <a:lstStyle/>
          <a:p>
            <a:r>
              <a:rPr lang="pt-BR" dirty="0"/>
              <a:t>São chamados termolábeis os medicamentos particularmente sensíveis à ação da temperatura e que por isso geralmente requerem armazenamento sob refrigeração (entre 2ºC e 8ºC).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3E1005B-74A0-4AAC-881C-71C0F694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que os medicamentos termolábeis?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6FDE83-AB37-43B0-B04A-BE8B22C06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27" y="4135427"/>
            <a:ext cx="4910061" cy="25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23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D4AB4507-F77A-44A5-B290-3F3D4817B7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0558" y="179109"/>
            <a:ext cx="9770883" cy="6513922"/>
          </a:xfr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4592135-A11E-4178-A320-510C4B749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9109"/>
            <a:ext cx="11832000" cy="6513922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499D5A-91D2-45BF-B204-6FDFFE97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NOSSOS SERVIÇOS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6F3A07-B555-4DCB-847F-A2749A0C08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0581" y="2433564"/>
            <a:ext cx="2812282" cy="1242556"/>
          </a:xfrm>
        </p:spPr>
        <p:txBody>
          <a:bodyPr rtlCol="0"/>
          <a:lstStyle/>
          <a:p>
            <a:pPr rtl="0"/>
            <a:r>
              <a:rPr lang="pt-BR" dirty="0" err="1"/>
              <a:t>Seg</a:t>
            </a:r>
            <a:r>
              <a:rPr lang="pt-BR" dirty="0"/>
              <a:t> a Sex: das 6h às 14h (Horário de instalação de sensores).</a:t>
            </a:r>
            <a:br>
              <a:rPr lang="pt-BR" dirty="0"/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1BEBF22-A40E-4194-AD9A-12E9E5AB00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70581" y="1775805"/>
            <a:ext cx="2812282" cy="554643"/>
          </a:xfrm>
        </p:spPr>
        <p:txBody>
          <a:bodyPr rtlCol="0"/>
          <a:lstStyle/>
          <a:p>
            <a:pPr rtl="0"/>
            <a:r>
              <a:rPr lang="pt-BR" dirty="0"/>
              <a:t>Horário de expediente 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98C0573-728C-4817-B25F-9C4BA8292F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1291" y="2433564"/>
            <a:ext cx="2812282" cy="1242556"/>
          </a:xfrm>
        </p:spPr>
        <p:txBody>
          <a:bodyPr rtlCol="0"/>
          <a:lstStyle/>
          <a:p>
            <a:pPr rtl="0"/>
            <a:r>
              <a:rPr lang="pt-BR" noProof="1"/>
              <a:t>Com o intuito de evitar perca de medicamentos que precisam estar armazenados em temperaturas especificas, automatizado e meticulosamente controlado desde seu transporte, armazenamento até sua distribuição.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23D57FF-A4A8-4B9F-8E36-4755E494C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31291" y="1775805"/>
            <a:ext cx="2812282" cy="554643"/>
          </a:xfrm>
        </p:spPr>
        <p:txBody>
          <a:bodyPr rtlCol="0"/>
          <a:lstStyle/>
          <a:p>
            <a:pPr rtl="0"/>
            <a:r>
              <a:rPr lang="pt-BR" dirty="0"/>
              <a:t>Instalação de sensores de          temperatura e umidade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A2C873E-AF75-4B6A-8EBE-2F12C5A7E6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592000" y="2433564"/>
            <a:ext cx="2812282" cy="1242556"/>
          </a:xfrm>
        </p:spPr>
        <p:txBody>
          <a:bodyPr rtlCol="0"/>
          <a:lstStyle/>
          <a:p>
            <a:pPr rtl="0"/>
            <a:r>
              <a:rPr lang="pt-BR" noProof="1"/>
              <a:t>Contamos com um interno especialista que vai dizer exatamente a que temperatura o medicamento deve estar, contando com um rígido cuidado para não haver desperdício dos medicamentos.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A62A9F2-7193-4B39-BE74-49635D2350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92000" y="1775805"/>
            <a:ext cx="2812282" cy="554643"/>
          </a:xfrm>
        </p:spPr>
        <p:txBody>
          <a:bodyPr rtlCol="0"/>
          <a:lstStyle/>
          <a:p>
            <a:pPr rtl="0"/>
            <a:r>
              <a:rPr lang="pt-BR" dirty="0"/>
              <a:t>Interno </a:t>
            </a:r>
            <a:br>
              <a:rPr lang="pt-BR" dirty="0"/>
            </a:br>
            <a:r>
              <a:rPr lang="pt-BR" dirty="0"/>
              <a:t>Especialista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D39B9111-D7E0-4C6E-8B6D-2598C446AF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70581" y="4582977"/>
            <a:ext cx="2812282" cy="1242556"/>
          </a:xfrm>
        </p:spPr>
        <p:txBody>
          <a:bodyPr rtlCol="0"/>
          <a:lstStyle/>
          <a:p>
            <a:pPr rtl="0"/>
            <a:r>
              <a:rPr lang="pt-BR" noProof="1"/>
              <a:t>Controle de temperatura e umidade de maneira remota. Desde o aumento de temperatura não ideal até o declínio, o cliente será alertado por meio de alarmes sonoros e visuais, (e-mail).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2C6192BD-E170-4A74-8019-C8202728C4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70581" y="3925218"/>
            <a:ext cx="2812282" cy="554643"/>
          </a:xfrm>
        </p:spPr>
        <p:txBody>
          <a:bodyPr rtlCol="0"/>
          <a:lstStyle/>
          <a:p>
            <a:pPr rtl="0"/>
            <a:r>
              <a:rPr lang="pt-BR" dirty="0"/>
              <a:t>Monitoramento 24h pelo seu    smartphone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1590D2A3-9EEB-4BD9-A6F1-7A6252D21D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291" y="4582977"/>
            <a:ext cx="2812282" cy="1242556"/>
          </a:xfrm>
        </p:spPr>
        <p:txBody>
          <a:bodyPr rtlCol="0"/>
          <a:lstStyle/>
          <a:p>
            <a:pPr rtl="0"/>
            <a:r>
              <a:rPr lang="pt-BR" noProof="1"/>
              <a:t>Garantimos a temperatura do armazenamento garantindo a eficácia e durabilidade dos medicamentos.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FA88E256-0941-4678-8F52-4A15674EC3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31291" y="3925218"/>
            <a:ext cx="2812282" cy="554643"/>
          </a:xfrm>
        </p:spPr>
        <p:txBody>
          <a:bodyPr rtlCol="0"/>
          <a:lstStyle/>
          <a:p>
            <a:pPr rtl="0"/>
            <a:r>
              <a:rPr lang="pt-BR" dirty="0"/>
              <a:t>Total confiabilidade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6917E9BF-7C5E-4DE7-8C66-9B69A207D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11184" y="3716527"/>
            <a:ext cx="9169633" cy="0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D14DCD19-05BE-4D3F-A9E1-A9353D509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19527B99-C015-4364-A9D0-E9EF5F8CC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9527" y="2630172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bjeto 7" descr="Retângulo bege">
            <a:extLst>
              <a:ext uri="{FF2B5EF4-FFF2-40B4-BE49-F238E27FC236}">
                <a16:creationId xmlns:a16="http://schemas.microsoft.com/office/drawing/2014/main" id="{6167A703-9B37-469C-853D-0CB6C1F4D8F0}"/>
              </a:ext>
            </a:extLst>
          </p:cNvPr>
          <p:cNvSpPr/>
          <p:nvPr/>
        </p:nvSpPr>
        <p:spPr bwMode="white">
          <a:xfrm>
            <a:off x="722099" y="1322786"/>
            <a:ext cx="3736022" cy="60736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rtl="0"/>
            <a:endParaRPr lang="pt-BR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1E4A73F-DB3E-4AF4-A250-CB25705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A651BC50-F263-44D5-B1E1-32D5EA7EA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100AA00A-91AC-4400-AF7A-EAB077000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019527" y="1803828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78CCE096-0925-41C0-AF48-23E7DBC19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898187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275C6854-B085-4AC0-984F-E73F9C38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4458121" y="3960036"/>
            <a:ext cx="462986" cy="671118"/>
          </a:xfrm>
          <a:prstGeom prst="rect">
            <a:avLst/>
          </a:prstGeom>
          <a:noFill/>
          <a:ln w="635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E2EAB4BE-ED20-4BB8-A23B-B02A1115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58121" y="4752270"/>
            <a:ext cx="0" cy="969367"/>
          </a:xfrm>
          <a:prstGeom prst="line">
            <a:avLst/>
          </a:prstGeom>
          <a:ln w="3175">
            <a:solidFill>
              <a:schemeClr val="bg1">
                <a:lumMod val="95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emento gráfico 23" descr="Ícone de relógio">
            <a:extLst>
              <a:ext uri="{FF2B5EF4-FFF2-40B4-BE49-F238E27FC236}">
                <a16:creationId xmlns:a16="http://schemas.microsoft.com/office/drawing/2014/main" id="{5495C1F9-7920-41BF-8ACA-22F12780B550}"/>
              </a:ext>
            </a:extLst>
          </p:cNvPr>
          <p:cNvSpPr>
            <a:spLocks noChangeAspect="1"/>
          </p:cNvSpPr>
          <p:nvPr/>
        </p:nvSpPr>
        <p:spPr>
          <a:xfrm>
            <a:off x="990538" y="2000245"/>
            <a:ext cx="278285" cy="278285"/>
          </a:xfrm>
          <a:custGeom>
            <a:avLst/>
            <a:gdLst>
              <a:gd name="connsiteX0" fmla="*/ 657911 w 1314450"/>
              <a:gd name="connsiteY0" fmla="*/ 1315822 h 1314450"/>
              <a:gd name="connsiteX1" fmla="*/ 0 w 1314450"/>
              <a:gd name="connsiteY1" fmla="*/ 657911 h 1314450"/>
              <a:gd name="connsiteX2" fmla="*/ 657911 w 1314450"/>
              <a:gd name="connsiteY2" fmla="*/ 0 h 1314450"/>
              <a:gd name="connsiteX3" fmla="*/ 1315822 w 1314450"/>
              <a:gd name="connsiteY3" fmla="*/ 657911 h 1314450"/>
              <a:gd name="connsiteX4" fmla="*/ 657911 w 1314450"/>
              <a:gd name="connsiteY4" fmla="*/ 1315822 h 1314450"/>
              <a:gd name="connsiteX5" fmla="*/ 657911 w 1314450"/>
              <a:gd name="connsiteY5" fmla="*/ 1315822 h 1314450"/>
              <a:gd name="connsiteX6" fmla="*/ 719947 w 1314450"/>
              <a:gd name="connsiteY6" fmla="*/ 358073 h 1314450"/>
              <a:gd name="connsiteX7" fmla="*/ 614001 w 1314450"/>
              <a:gd name="connsiteY7" fmla="*/ 358073 h 1314450"/>
              <a:gd name="connsiteX8" fmla="*/ 614001 w 1314450"/>
              <a:gd name="connsiteY8" fmla="*/ 620516 h 1314450"/>
              <a:gd name="connsiteX9" fmla="*/ 351558 w 1314450"/>
              <a:gd name="connsiteY9" fmla="*/ 620516 h 1314450"/>
              <a:gd name="connsiteX10" fmla="*/ 351558 w 1314450"/>
              <a:gd name="connsiteY10" fmla="*/ 726453 h 1314450"/>
              <a:gd name="connsiteX11" fmla="*/ 666969 w 1314450"/>
              <a:gd name="connsiteY11" fmla="*/ 726453 h 1314450"/>
              <a:gd name="connsiteX12" fmla="*/ 667388 w 1314450"/>
              <a:gd name="connsiteY12" fmla="*/ 726453 h 1314450"/>
              <a:gd name="connsiteX13" fmla="*/ 705202 w 1314450"/>
              <a:gd name="connsiteY13" fmla="*/ 711613 h 1314450"/>
              <a:gd name="connsiteX14" fmla="*/ 719947 w 1314450"/>
              <a:gd name="connsiteY14" fmla="*/ 673894 h 1314450"/>
              <a:gd name="connsiteX15" fmla="*/ 719947 w 1314450"/>
              <a:gd name="connsiteY15" fmla="*/ 673475 h 1314450"/>
              <a:gd name="connsiteX16" fmla="*/ 719947 w 1314450"/>
              <a:gd name="connsiteY16" fmla="*/ 358073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14450" h="1314450">
                <a:moveTo>
                  <a:pt x="657911" y="1315822"/>
                </a:moveTo>
                <a:cubicBezTo>
                  <a:pt x="294570" y="1315822"/>
                  <a:pt x="0" y="1021242"/>
                  <a:pt x="0" y="657911"/>
                </a:cubicBezTo>
                <a:cubicBezTo>
                  <a:pt x="0" y="294580"/>
                  <a:pt x="294570" y="0"/>
                  <a:pt x="657911" y="0"/>
                </a:cubicBezTo>
                <a:cubicBezTo>
                  <a:pt x="1021242" y="0"/>
                  <a:pt x="1315822" y="294580"/>
                  <a:pt x="1315822" y="657911"/>
                </a:cubicBezTo>
                <a:cubicBezTo>
                  <a:pt x="1315822" y="1021251"/>
                  <a:pt x="1021242" y="1315822"/>
                  <a:pt x="657911" y="1315822"/>
                </a:cubicBezTo>
                <a:lnTo>
                  <a:pt x="657911" y="1315822"/>
                </a:lnTo>
                <a:close/>
                <a:moveTo>
                  <a:pt x="719947" y="358073"/>
                </a:moveTo>
                <a:cubicBezTo>
                  <a:pt x="719947" y="288026"/>
                  <a:pt x="614001" y="288007"/>
                  <a:pt x="614001" y="358073"/>
                </a:cubicBezTo>
                <a:lnTo>
                  <a:pt x="614001" y="620516"/>
                </a:lnTo>
                <a:lnTo>
                  <a:pt x="351558" y="620516"/>
                </a:lnTo>
                <a:cubicBezTo>
                  <a:pt x="281511" y="620516"/>
                  <a:pt x="281492" y="726453"/>
                  <a:pt x="351558" y="726453"/>
                </a:cubicBezTo>
                <a:lnTo>
                  <a:pt x="666969" y="726453"/>
                </a:lnTo>
                <a:lnTo>
                  <a:pt x="667388" y="726453"/>
                </a:lnTo>
                <a:cubicBezTo>
                  <a:pt x="683866" y="726453"/>
                  <a:pt x="696478" y="720585"/>
                  <a:pt x="705202" y="711613"/>
                </a:cubicBezTo>
                <a:cubicBezTo>
                  <a:pt x="714118" y="702888"/>
                  <a:pt x="719947" y="690324"/>
                  <a:pt x="719947" y="673894"/>
                </a:cubicBezTo>
                <a:lnTo>
                  <a:pt x="719947" y="673475"/>
                </a:lnTo>
                <a:lnTo>
                  <a:pt x="719947" y="35807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dirty="0"/>
          </a:p>
        </p:txBody>
      </p:sp>
      <p:grpSp>
        <p:nvGrpSpPr>
          <p:cNvPr id="58" name="Grupo 57" descr="Ícone de médico">
            <a:extLst>
              <a:ext uri="{FF2B5EF4-FFF2-40B4-BE49-F238E27FC236}">
                <a16:creationId xmlns:a16="http://schemas.microsoft.com/office/drawing/2014/main" id="{E9DBD697-D950-4E35-9DE5-A0C834127864}"/>
              </a:ext>
            </a:extLst>
          </p:cNvPr>
          <p:cNvGrpSpPr>
            <a:grpSpLocks noChangeAspect="1"/>
          </p:cNvGrpSpPr>
          <p:nvPr/>
        </p:nvGrpSpPr>
        <p:grpSpPr>
          <a:xfrm>
            <a:off x="8097908" y="1963456"/>
            <a:ext cx="306222" cy="372176"/>
            <a:chOff x="6939367" y="37502"/>
            <a:chExt cx="742950" cy="902969"/>
          </a:xfrm>
        </p:grpSpPr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48ADB8A8-8157-4E9C-BA76-1F538C33554B}"/>
                </a:ext>
              </a:extLst>
            </p:cNvPr>
            <p:cNvSpPr/>
            <p:nvPr/>
          </p:nvSpPr>
          <p:spPr>
            <a:xfrm>
              <a:off x="7477530" y="594714"/>
              <a:ext cx="57150" cy="57150"/>
            </a:xfrm>
            <a:custGeom>
              <a:avLst/>
              <a:gdLst>
                <a:gd name="connsiteX0" fmla="*/ 57150 w 57150"/>
                <a:gd name="connsiteY0" fmla="*/ 28575 h 57150"/>
                <a:gd name="connsiteX1" fmla="*/ 28575 w 57150"/>
                <a:gd name="connsiteY1" fmla="*/ 57150 h 57150"/>
                <a:gd name="connsiteX2" fmla="*/ 0 w 57150"/>
                <a:gd name="connsiteY2" fmla="*/ 28575 h 57150"/>
                <a:gd name="connsiteX3" fmla="*/ 28575 w 57150"/>
                <a:gd name="connsiteY3" fmla="*/ 0 h 57150"/>
                <a:gd name="connsiteX4" fmla="*/ 57150 w 57150"/>
                <a:gd name="connsiteY4" fmla="*/ 285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7150" y="28575"/>
                  </a:moveTo>
                  <a:cubicBezTo>
                    <a:pt x="57150" y="44357"/>
                    <a:pt x="44357" y="57150"/>
                    <a:pt x="28575" y="57150"/>
                  </a:cubicBezTo>
                  <a:cubicBezTo>
                    <a:pt x="12793" y="57150"/>
                    <a:pt x="0" y="44357"/>
                    <a:pt x="0" y="28575"/>
                  </a:cubicBezTo>
                  <a:cubicBezTo>
                    <a:pt x="0" y="12793"/>
                    <a:pt x="12793" y="0"/>
                    <a:pt x="28575" y="0"/>
                  </a:cubicBezTo>
                  <a:cubicBezTo>
                    <a:pt x="44357" y="0"/>
                    <a:pt x="57150" y="12793"/>
                    <a:pt x="57150" y="2857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CA00A7B0-F072-47CC-9356-6E33947D7A4A}"/>
                </a:ext>
              </a:extLst>
            </p:cNvPr>
            <p:cNvSpPr/>
            <p:nvPr/>
          </p:nvSpPr>
          <p:spPr>
            <a:xfrm>
              <a:off x="6939367" y="454696"/>
              <a:ext cx="742950" cy="485775"/>
            </a:xfrm>
            <a:custGeom>
              <a:avLst/>
              <a:gdLst>
                <a:gd name="connsiteX0" fmla="*/ 556260 w 742950"/>
                <a:gd name="connsiteY0" fmla="*/ 0 h 485775"/>
                <a:gd name="connsiteX1" fmla="*/ 531495 w 742950"/>
                <a:gd name="connsiteY1" fmla="*/ 19050 h 485775"/>
                <a:gd name="connsiteX2" fmla="*/ 581025 w 742950"/>
                <a:gd name="connsiteY2" fmla="*/ 112395 h 485775"/>
                <a:gd name="connsiteX3" fmla="*/ 625793 w 742950"/>
                <a:gd name="connsiteY3" fmla="*/ 168593 h 485775"/>
                <a:gd name="connsiteX4" fmla="*/ 567690 w 742950"/>
                <a:gd name="connsiteY4" fmla="*/ 226695 h 485775"/>
                <a:gd name="connsiteX5" fmla="*/ 509587 w 742950"/>
                <a:gd name="connsiteY5" fmla="*/ 168593 h 485775"/>
                <a:gd name="connsiteX6" fmla="*/ 551498 w 742950"/>
                <a:gd name="connsiteY6" fmla="*/ 113348 h 485775"/>
                <a:gd name="connsiteX7" fmla="*/ 505778 w 742950"/>
                <a:gd name="connsiteY7" fmla="*/ 35243 h 485775"/>
                <a:gd name="connsiteX8" fmla="*/ 376237 w 742950"/>
                <a:gd name="connsiteY8" fmla="*/ 67628 h 485775"/>
                <a:gd name="connsiteX9" fmla="*/ 250508 w 742950"/>
                <a:gd name="connsiteY9" fmla="*/ 37148 h 485775"/>
                <a:gd name="connsiteX10" fmla="*/ 204787 w 742950"/>
                <a:gd name="connsiteY10" fmla="*/ 168593 h 485775"/>
                <a:gd name="connsiteX11" fmla="*/ 290512 w 742950"/>
                <a:gd name="connsiteY11" fmla="*/ 269558 h 485775"/>
                <a:gd name="connsiteX12" fmla="*/ 290512 w 742950"/>
                <a:gd name="connsiteY12" fmla="*/ 337185 h 485775"/>
                <a:gd name="connsiteX13" fmla="*/ 275273 w 742950"/>
                <a:gd name="connsiteY13" fmla="*/ 352425 h 485775"/>
                <a:gd name="connsiteX14" fmla="*/ 228600 w 742950"/>
                <a:gd name="connsiteY14" fmla="*/ 352425 h 485775"/>
                <a:gd name="connsiteX15" fmla="*/ 213360 w 742950"/>
                <a:gd name="connsiteY15" fmla="*/ 337185 h 485775"/>
                <a:gd name="connsiteX16" fmla="*/ 228600 w 742950"/>
                <a:gd name="connsiteY16" fmla="*/ 321945 h 485775"/>
                <a:gd name="connsiteX17" fmla="*/ 260985 w 742950"/>
                <a:gd name="connsiteY17" fmla="*/ 321945 h 485775"/>
                <a:gd name="connsiteX18" fmla="*/ 260985 w 742950"/>
                <a:gd name="connsiteY18" fmla="*/ 268605 h 485775"/>
                <a:gd name="connsiteX19" fmla="*/ 188595 w 742950"/>
                <a:gd name="connsiteY19" fmla="*/ 196215 h 485775"/>
                <a:gd name="connsiteX20" fmla="*/ 116205 w 742950"/>
                <a:gd name="connsiteY20" fmla="*/ 268605 h 485775"/>
                <a:gd name="connsiteX21" fmla="*/ 116205 w 742950"/>
                <a:gd name="connsiteY21" fmla="*/ 321945 h 485775"/>
                <a:gd name="connsiteX22" fmla="*/ 148590 w 742950"/>
                <a:gd name="connsiteY22" fmla="*/ 321945 h 485775"/>
                <a:gd name="connsiteX23" fmla="*/ 163830 w 742950"/>
                <a:gd name="connsiteY23" fmla="*/ 337185 h 485775"/>
                <a:gd name="connsiteX24" fmla="*/ 148590 w 742950"/>
                <a:gd name="connsiteY24" fmla="*/ 352425 h 485775"/>
                <a:gd name="connsiteX25" fmla="*/ 100965 w 742950"/>
                <a:gd name="connsiteY25" fmla="*/ 352425 h 485775"/>
                <a:gd name="connsiteX26" fmla="*/ 85725 w 742950"/>
                <a:gd name="connsiteY26" fmla="*/ 337185 h 485775"/>
                <a:gd name="connsiteX27" fmla="*/ 85725 w 742950"/>
                <a:gd name="connsiteY27" fmla="*/ 269558 h 485775"/>
                <a:gd name="connsiteX28" fmla="*/ 174308 w 742950"/>
                <a:gd name="connsiteY28" fmla="*/ 168593 h 485775"/>
                <a:gd name="connsiteX29" fmla="*/ 223837 w 742950"/>
                <a:gd name="connsiteY29" fmla="*/ 21907 h 485775"/>
                <a:gd name="connsiteX30" fmla="*/ 194310 w 742950"/>
                <a:gd name="connsiteY30" fmla="*/ 0 h 485775"/>
                <a:gd name="connsiteX31" fmla="*/ 0 w 742950"/>
                <a:gd name="connsiteY31" fmla="*/ 259080 h 485775"/>
                <a:gd name="connsiteX32" fmla="*/ 0 w 742950"/>
                <a:gd name="connsiteY32" fmla="*/ 429578 h 485775"/>
                <a:gd name="connsiteX33" fmla="*/ 58103 w 742950"/>
                <a:gd name="connsiteY33" fmla="*/ 487680 h 485775"/>
                <a:gd name="connsiteX34" fmla="*/ 693420 w 742950"/>
                <a:gd name="connsiteY34" fmla="*/ 487680 h 485775"/>
                <a:gd name="connsiteX35" fmla="*/ 751523 w 742950"/>
                <a:gd name="connsiteY35" fmla="*/ 429578 h 485775"/>
                <a:gd name="connsiteX36" fmla="*/ 751523 w 742950"/>
                <a:gd name="connsiteY36" fmla="*/ 259080 h 485775"/>
                <a:gd name="connsiteX37" fmla="*/ 556260 w 742950"/>
                <a:gd name="connsiteY37" fmla="*/ 0 h 485775"/>
                <a:gd name="connsiteX38" fmla="*/ 549593 w 742950"/>
                <a:gd name="connsiteY38" fmla="*/ 366713 h 485775"/>
                <a:gd name="connsiteX39" fmla="*/ 541020 w 742950"/>
                <a:gd name="connsiteY39" fmla="*/ 375285 h 485775"/>
                <a:gd name="connsiteX40" fmla="*/ 502920 w 742950"/>
                <a:gd name="connsiteY40" fmla="*/ 375285 h 485775"/>
                <a:gd name="connsiteX41" fmla="*/ 502920 w 742950"/>
                <a:gd name="connsiteY41" fmla="*/ 414338 h 485775"/>
                <a:gd name="connsiteX42" fmla="*/ 494348 w 742950"/>
                <a:gd name="connsiteY42" fmla="*/ 422910 h 485775"/>
                <a:gd name="connsiteX43" fmla="*/ 461010 w 742950"/>
                <a:gd name="connsiteY43" fmla="*/ 422910 h 485775"/>
                <a:gd name="connsiteX44" fmla="*/ 452437 w 742950"/>
                <a:gd name="connsiteY44" fmla="*/ 414338 h 485775"/>
                <a:gd name="connsiteX45" fmla="*/ 452437 w 742950"/>
                <a:gd name="connsiteY45" fmla="*/ 375285 h 485775"/>
                <a:gd name="connsiteX46" fmla="*/ 414337 w 742950"/>
                <a:gd name="connsiteY46" fmla="*/ 375285 h 485775"/>
                <a:gd name="connsiteX47" fmla="*/ 405765 w 742950"/>
                <a:gd name="connsiteY47" fmla="*/ 366713 h 485775"/>
                <a:gd name="connsiteX48" fmla="*/ 405765 w 742950"/>
                <a:gd name="connsiteY48" fmla="*/ 332422 h 485775"/>
                <a:gd name="connsiteX49" fmla="*/ 414337 w 742950"/>
                <a:gd name="connsiteY49" fmla="*/ 323850 h 485775"/>
                <a:gd name="connsiteX50" fmla="*/ 452437 w 742950"/>
                <a:gd name="connsiteY50" fmla="*/ 323850 h 485775"/>
                <a:gd name="connsiteX51" fmla="*/ 452437 w 742950"/>
                <a:gd name="connsiteY51" fmla="*/ 284797 h 485775"/>
                <a:gd name="connsiteX52" fmla="*/ 461010 w 742950"/>
                <a:gd name="connsiteY52" fmla="*/ 276225 h 485775"/>
                <a:gd name="connsiteX53" fmla="*/ 494348 w 742950"/>
                <a:gd name="connsiteY53" fmla="*/ 276225 h 485775"/>
                <a:gd name="connsiteX54" fmla="*/ 502920 w 742950"/>
                <a:gd name="connsiteY54" fmla="*/ 284797 h 485775"/>
                <a:gd name="connsiteX55" fmla="*/ 502920 w 742950"/>
                <a:gd name="connsiteY55" fmla="*/ 323850 h 485775"/>
                <a:gd name="connsiteX56" fmla="*/ 541020 w 742950"/>
                <a:gd name="connsiteY56" fmla="*/ 323850 h 485775"/>
                <a:gd name="connsiteX57" fmla="*/ 549593 w 742950"/>
                <a:gd name="connsiteY57" fmla="*/ 332422 h 485775"/>
                <a:gd name="connsiteX58" fmla="*/ 549593 w 742950"/>
                <a:gd name="connsiteY58" fmla="*/ 366713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42950" h="485775">
                  <a:moveTo>
                    <a:pt x="556260" y="0"/>
                  </a:moveTo>
                  <a:cubicBezTo>
                    <a:pt x="548640" y="7620"/>
                    <a:pt x="540068" y="13335"/>
                    <a:pt x="531495" y="19050"/>
                  </a:cubicBezTo>
                  <a:cubicBezTo>
                    <a:pt x="550545" y="39053"/>
                    <a:pt x="575310" y="73343"/>
                    <a:pt x="581025" y="112395"/>
                  </a:cubicBezTo>
                  <a:cubicBezTo>
                    <a:pt x="606743" y="118110"/>
                    <a:pt x="625793" y="141923"/>
                    <a:pt x="625793" y="168593"/>
                  </a:cubicBezTo>
                  <a:cubicBezTo>
                    <a:pt x="625793" y="200978"/>
                    <a:pt x="600075" y="226695"/>
                    <a:pt x="567690" y="226695"/>
                  </a:cubicBezTo>
                  <a:cubicBezTo>
                    <a:pt x="535305" y="226695"/>
                    <a:pt x="509587" y="200978"/>
                    <a:pt x="509587" y="168593"/>
                  </a:cubicBezTo>
                  <a:cubicBezTo>
                    <a:pt x="509587" y="142875"/>
                    <a:pt x="527685" y="120015"/>
                    <a:pt x="551498" y="113348"/>
                  </a:cubicBezTo>
                  <a:cubicBezTo>
                    <a:pt x="545783" y="80963"/>
                    <a:pt x="521970" y="51435"/>
                    <a:pt x="505778" y="35243"/>
                  </a:cubicBezTo>
                  <a:cubicBezTo>
                    <a:pt x="466725" y="56198"/>
                    <a:pt x="422910" y="67628"/>
                    <a:pt x="376237" y="67628"/>
                  </a:cubicBezTo>
                  <a:cubicBezTo>
                    <a:pt x="331470" y="67628"/>
                    <a:pt x="288608" y="56198"/>
                    <a:pt x="250508" y="37148"/>
                  </a:cubicBezTo>
                  <a:cubicBezTo>
                    <a:pt x="234315" y="61913"/>
                    <a:pt x="208598" y="110490"/>
                    <a:pt x="204787" y="168593"/>
                  </a:cubicBezTo>
                  <a:cubicBezTo>
                    <a:pt x="253365" y="176213"/>
                    <a:pt x="290512" y="218122"/>
                    <a:pt x="290512" y="269558"/>
                  </a:cubicBezTo>
                  <a:lnTo>
                    <a:pt x="290512" y="337185"/>
                  </a:lnTo>
                  <a:cubicBezTo>
                    <a:pt x="290512" y="345758"/>
                    <a:pt x="283845" y="352425"/>
                    <a:pt x="275273" y="352425"/>
                  </a:cubicBezTo>
                  <a:lnTo>
                    <a:pt x="228600" y="352425"/>
                  </a:lnTo>
                  <a:cubicBezTo>
                    <a:pt x="220028" y="352425"/>
                    <a:pt x="213360" y="345758"/>
                    <a:pt x="213360" y="337185"/>
                  </a:cubicBezTo>
                  <a:cubicBezTo>
                    <a:pt x="213360" y="328613"/>
                    <a:pt x="220028" y="321945"/>
                    <a:pt x="228600" y="321945"/>
                  </a:cubicBezTo>
                  <a:lnTo>
                    <a:pt x="260985" y="321945"/>
                  </a:lnTo>
                  <a:lnTo>
                    <a:pt x="260985" y="268605"/>
                  </a:lnTo>
                  <a:cubicBezTo>
                    <a:pt x="260985" y="228600"/>
                    <a:pt x="228600" y="196215"/>
                    <a:pt x="188595" y="196215"/>
                  </a:cubicBezTo>
                  <a:cubicBezTo>
                    <a:pt x="148590" y="196215"/>
                    <a:pt x="116205" y="228600"/>
                    <a:pt x="116205" y="268605"/>
                  </a:cubicBezTo>
                  <a:lnTo>
                    <a:pt x="116205" y="321945"/>
                  </a:lnTo>
                  <a:lnTo>
                    <a:pt x="148590" y="321945"/>
                  </a:lnTo>
                  <a:cubicBezTo>
                    <a:pt x="157163" y="321945"/>
                    <a:pt x="163830" y="328613"/>
                    <a:pt x="163830" y="337185"/>
                  </a:cubicBezTo>
                  <a:cubicBezTo>
                    <a:pt x="163830" y="345758"/>
                    <a:pt x="157163" y="352425"/>
                    <a:pt x="148590" y="352425"/>
                  </a:cubicBezTo>
                  <a:lnTo>
                    <a:pt x="100965" y="352425"/>
                  </a:lnTo>
                  <a:cubicBezTo>
                    <a:pt x="92392" y="352425"/>
                    <a:pt x="85725" y="345758"/>
                    <a:pt x="85725" y="337185"/>
                  </a:cubicBezTo>
                  <a:lnTo>
                    <a:pt x="85725" y="269558"/>
                  </a:lnTo>
                  <a:cubicBezTo>
                    <a:pt x="85725" y="218122"/>
                    <a:pt x="123825" y="175260"/>
                    <a:pt x="174308" y="168593"/>
                  </a:cubicBezTo>
                  <a:cubicBezTo>
                    <a:pt x="178117" y="102870"/>
                    <a:pt x="205740" y="50482"/>
                    <a:pt x="223837" y="21907"/>
                  </a:cubicBezTo>
                  <a:cubicBezTo>
                    <a:pt x="213360" y="15240"/>
                    <a:pt x="203835" y="8573"/>
                    <a:pt x="194310" y="0"/>
                  </a:cubicBezTo>
                  <a:cubicBezTo>
                    <a:pt x="81915" y="33338"/>
                    <a:pt x="0" y="137160"/>
                    <a:pt x="0" y="259080"/>
                  </a:cubicBezTo>
                  <a:lnTo>
                    <a:pt x="0" y="429578"/>
                  </a:lnTo>
                  <a:cubicBezTo>
                    <a:pt x="0" y="461963"/>
                    <a:pt x="25717" y="487680"/>
                    <a:pt x="58103" y="487680"/>
                  </a:cubicBezTo>
                  <a:lnTo>
                    <a:pt x="693420" y="487680"/>
                  </a:lnTo>
                  <a:cubicBezTo>
                    <a:pt x="725805" y="487680"/>
                    <a:pt x="751523" y="461963"/>
                    <a:pt x="751523" y="429578"/>
                  </a:cubicBezTo>
                  <a:lnTo>
                    <a:pt x="751523" y="259080"/>
                  </a:lnTo>
                  <a:cubicBezTo>
                    <a:pt x="750570" y="136208"/>
                    <a:pt x="668655" y="32385"/>
                    <a:pt x="556260" y="0"/>
                  </a:cubicBezTo>
                  <a:close/>
                  <a:moveTo>
                    <a:pt x="549593" y="366713"/>
                  </a:moveTo>
                  <a:cubicBezTo>
                    <a:pt x="549593" y="371475"/>
                    <a:pt x="545783" y="375285"/>
                    <a:pt x="541020" y="375285"/>
                  </a:cubicBezTo>
                  <a:lnTo>
                    <a:pt x="502920" y="375285"/>
                  </a:lnTo>
                  <a:lnTo>
                    <a:pt x="502920" y="414338"/>
                  </a:lnTo>
                  <a:cubicBezTo>
                    <a:pt x="502920" y="419100"/>
                    <a:pt x="499110" y="422910"/>
                    <a:pt x="494348" y="422910"/>
                  </a:cubicBezTo>
                  <a:lnTo>
                    <a:pt x="461010" y="422910"/>
                  </a:lnTo>
                  <a:cubicBezTo>
                    <a:pt x="456248" y="422910"/>
                    <a:pt x="452437" y="419100"/>
                    <a:pt x="452437" y="414338"/>
                  </a:cubicBezTo>
                  <a:lnTo>
                    <a:pt x="452437" y="375285"/>
                  </a:lnTo>
                  <a:lnTo>
                    <a:pt x="414337" y="375285"/>
                  </a:lnTo>
                  <a:cubicBezTo>
                    <a:pt x="409575" y="375285"/>
                    <a:pt x="405765" y="371475"/>
                    <a:pt x="405765" y="366713"/>
                  </a:cubicBezTo>
                  <a:lnTo>
                    <a:pt x="405765" y="332422"/>
                  </a:lnTo>
                  <a:cubicBezTo>
                    <a:pt x="405765" y="327660"/>
                    <a:pt x="409575" y="323850"/>
                    <a:pt x="414337" y="323850"/>
                  </a:cubicBezTo>
                  <a:lnTo>
                    <a:pt x="452437" y="323850"/>
                  </a:lnTo>
                  <a:lnTo>
                    <a:pt x="452437" y="284797"/>
                  </a:lnTo>
                  <a:cubicBezTo>
                    <a:pt x="452437" y="280035"/>
                    <a:pt x="456248" y="276225"/>
                    <a:pt x="461010" y="276225"/>
                  </a:cubicBezTo>
                  <a:lnTo>
                    <a:pt x="494348" y="276225"/>
                  </a:lnTo>
                  <a:cubicBezTo>
                    <a:pt x="499110" y="276225"/>
                    <a:pt x="502920" y="280035"/>
                    <a:pt x="502920" y="284797"/>
                  </a:cubicBezTo>
                  <a:lnTo>
                    <a:pt x="502920" y="323850"/>
                  </a:lnTo>
                  <a:lnTo>
                    <a:pt x="541020" y="323850"/>
                  </a:lnTo>
                  <a:cubicBezTo>
                    <a:pt x="545783" y="323850"/>
                    <a:pt x="549593" y="327660"/>
                    <a:pt x="549593" y="332422"/>
                  </a:cubicBezTo>
                  <a:lnTo>
                    <a:pt x="549593" y="36671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39EAB1B9-6D19-49E6-B4AE-5D32BC38E444}"/>
                </a:ext>
              </a:extLst>
            </p:cNvPr>
            <p:cNvSpPr/>
            <p:nvPr/>
          </p:nvSpPr>
          <p:spPr>
            <a:xfrm>
              <a:off x="7104150" y="37502"/>
              <a:ext cx="419100" cy="419100"/>
            </a:xfrm>
            <a:custGeom>
              <a:avLst/>
              <a:gdLst>
                <a:gd name="connsiteX0" fmla="*/ 421005 w 419100"/>
                <a:gd name="connsiteY0" fmla="*/ 210503 h 419100"/>
                <a:gd name="connsiteX1" fmla="*/ 210503 w 419100"/>
                <a:gd name="connsiteY1" fmla="*/ 421005 h 419100"/>
                <a:gd name="connsiteX2" fmla="*/ 0 w 419100"/>
                <a:gd name="connsiteY2" fmla="*/ 210503 h 419100"/>
                <a:gd name="connsiteX3" fmla="*/ 210503 w 419100"/>
                <a:gd name="connsiteY3" fmla="*/ 0 h 419100"/>
                <a:gd name="connsiteX4" fmla="*/ 421005 w 419100"/>
                <a:gd name="connsiteY4" fmla="*/ 21050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100" h="419100">
                  <a:moveTo>
                    <a:pt x="421005" y="210503"/>
                  </a:moveTo>
                  <a:cubicBezTo>
                    <a:pt x="421005" y="326760"/>
                    <a:pt x="326760" y="421005"/>
                    <a:pt x="210503" y="421005"/>
                  </a:cubicBezTo>
                  <a:cubicBezTo>
                    <a:pt x="94245" y="421005"/>
                    <a:pt x="0" y="326760"/>
                    <a:pt x="0" y="210503"/>
                  </a:cubicBezTo>
                  <a:cubicBezTo>
                    <a:pt x="0" y="94245"/>
                    <a:pt x="94245" y="0"/>
                    <a:pt x="210503" y="0"/>
                  </a:cubicBezTo>
                  <a:cubicBezTo>
                    <a:pt x="326760" y="0"/>
                    <a:pt x="421005" y="94245"/>
                    <a:pt x="421005" y="21050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dirty="0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3E80083-E6C2-4E66-A4FC-5799C6AF3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64" y="1786307"/>
            <a:ext cx="1041899" cy="67949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CE99308-4BDD-4FAF-9BC4-A9C84B071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898" y="3969337"/>
            <a:ext cx="652515" cy="65251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35560ED-067D-445E-BF66-F83B9EDBAD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553" y="4038731"/>
            <a:ext cx="441728" cy="4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6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34E550F3-DF3E-457A-A9BA-C7AF8EE463A9}"/>
              </a:ext>
            </a:extLst>
          </p:cNvPr>
          <p:cNvSpPr txBox="1"/>
          <p:nvPr/>
        </p:nvSpPr>
        <p:spPr>
          <a:xfrm>
            <a:off x="148856" y="446568"/>
            <a:ext cx="9813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</a:rPr>
              <a:t>Protótipo - site institucional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D98953-E7C9-4625-A3A4-FB2031067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35" y="1031343"/>
            <a:ext cx="10044223" cy="56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8AF6053-604A-4A4C-BF77-4E1277DF6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pt-BR" noProof="0" smtClean="0"/>
              <a:pPr rtl="0"/>
              <a:t>8</a:t>
            </a:fld>
            <a:endParaRPr lang="pt-BR" noProof="0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9D12AC3-B0F1-4F26-89F8-FBDF2D4B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93E6E11-6BFB-4CF9-A978-BD2EC485C2F1}"/>
              </a:ext>
            </a:extLst>
          </p:cNvPr>
          <p:cNvSpPr/>
          <p:nvPr/>
        </p:nvSpPr>
        <p:spPr>
          <a:xfrm>
            <a:off x="6174889" y="4335332"/>
            <a:ext cx="957431" cy="3119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8FF4B77-EB3C-4F1C-87B3-29BB7B104263}"/>
              </a:ext>
            </a:extLst>
          </p:cNvPr>
          <p:cNvSpPr txBox="1"/>
          <p:nvPr/>
        </p:nvSpPr>
        <p:spPr>
          <a:xfrm>
            <a:off x="6103172" y="4270786"/>
            <a:ext cx="20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excelência</a:t>
            </a:r>
            <a:endParaRPr lang="pt-BR" sz="20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74695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6F90AEF-42A5-4824-81FF-36E1798C8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pt-BR" noProof="0" smtClean="0"/>
              <a:pPr rtl="0"/>
              <a:t>9</a:t>
            </a:fld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A9D9765-B9F3-49CD-A760-9D99ED1D8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9962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567</TotalTime>
  <Words>322</Words>
  <Application>Microsoft Office PowerPoint</Application>
  <PresentationFormat>Widescreen</PresentationFormat>
  <Paragraphs>42</Paragraphs>
  <Slides>13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Arial </vt:lpstr>
      <vt:lpstr>Bahnschrift SemiBold</vt:lpstr>
      <vt:lpstr>Calibri</vt:lpstr>
      <vt:lpstr>Courier New</vt:lpstr>
      <vt:lpstr>Gill Sans MT</vt:lpstr>
      <vt:lpstr>LEMON MILK Bold</vt:lpstr>
      <vt:lpstr>Tema do Office</vt:lpstr>
      <vt:lpstr>SUA saúde Solução do OFFICE</vt:lpstr>
      <vt:lpstr>A  EQUIPE   termo sense</vt:lpstr>
      <vt:lpstr>NOSSA GRANDE  IDEIA</vt:lpstr>
      <vt:lpstr>Mercado que  visamos</vt:lpstr>
      <vt:lpstr>Por que os medicamentos termolábeis?</vt:lpstr>
      <vt:lpstr>NOSSOS SERVIÇOS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Desenho de solução</vt:lpstr>
      <vt:lpstr>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Carolina Aparecida</dc:creator>
  <cp:lastModifiedBy>Carolina Aparecida</cp:lastModifiedBy>
  <cp:revision>20</cp:revision>
  <dcterms:created xsi:type="dcterms:W3CDTF">2021-03-09T18:32:18Z</dcterms:created>
  <dcterms:modified xsi:type="dcterms:W3CDTF">2021-03-10T21:46:01Z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